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3" r:id="rId3"/>
    <p:sldId id="260" r:id="rId4"/>
    <p:sldId id="257" r:id="rId5"/>
    <p:sldId id="264" r:id="rId6"/>
    <p:sldId id="258" r:id="rId7"/>
    <p:sldId id="259" r:id="rId8"/>
    <p:sldId id="265" r:id="rId9"/>
    <p:sldId id="261" r:id="rId10"/>
    <p:sldId id="262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A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16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ionalbikeregistry.com/" TargetMode="External"/><Relationship Id="rId4" Type="http://schemas.openxmlformats.org/officeDocument/2006/relationships/hyperlink" Target="bikeregistry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myassettag.com/bike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811347"/>
            <a:ext cx="6400800" cy="9398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Vermin Vibes 2"/>
              </a:rPr>
              <a:t>Blockchain Protected.</a:t>
            </a:r>
          </a:p>
          <a:p>
            <a:endParaRPr lang="en-US" sz="2400" dirty="0">
              <a:latin typeface="Vermin Vibes 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16744" y="417112"/>
            <a:ext cx="39105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600" b="1" dirty="0">
                <a:latin typeface="Vermin Vibes 2" panose="02000500000000000000" pitchFamily="2" charset="0"/>
              </a:rPr>
              <a:t>B</a:t>
            </a:r>
            <a:r>
              <a:rPr lang="en-US" sz="4800" b="1" dirty="0">
                <a:latin typeface="Vermin Vibes 2" panose="02000500000000000000" pitchFamily="2" charset="0"/>
              </a:rPr>
              <a:t>ike</a:t>
            </a:r>
            <a:r>
              <a:rPr lang="en-US" sz="5600" b="1" dirty="0">
                <a:latin typeface="Vermin Vibes 2" panose="02000500000000000000" pitchFamily="2" charset="0"/>
              </a:rPr>
              <a:t>D</a:t>
            </a:r>
            <a:r>
              <a:rPr lang="en-US" sz="4800" b="1" dirty="0">
                <a:latin typeface="Vermin Vibes 2" panose="02000500000000000000" pitchFamily="2" charset="0"/>
              </a:rPr>
              <a:t>eed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EE28063-91C2-4C83-8465-9352D9DA93F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622" y="1607906"/>
            <a:ext cx="3966754" cy="396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Vermin Vibes 2"/>
              </a:rPr>
              <a:t>The Geek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BikeDeed is a Decentralized proof-of-ownership application running as a smart contract on the Ethereum Blockchain.  Technologies include:</a:t>
            </a:r>
          </a:p>
          <a:p>
            <a:endParaRPr lang="en-US" dirty="0"/>
          </a:p>
          <a:p>
            <a:r>
              <a:rPr lang="en-US" dirty="0"/>
              <a:t>ERC721 non-fungible tokens</a:t>
            </a:r>
          </a:p>
          <a:p>
            <a:r>
              <a:rPr lang="en-US" dirty="0"/>
              <a:t>IPFS</a:t>
            </a:r>
          </a:p>
          <a:p>
            <a:r>
              <a:rPr lang="en-US" dirty="0"/>
              <a:t>Web3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 Minimum Viable Product is up and running on the Ethereum </a:t>
            </a:r>
            <a:r>
              <a:rPr lang="en-US" dirty="0" smtClean="0"/>
              <a:t>mainnet </a:t>
            </a:r>
            <a:r>
              <a:rPr lang="en-US" dirty="0"/>
              <a:t>now.  Go to https://</a:t>
            </a:r>
            <a:r>
              <a:rPr lang="en-US" dirty="0" smtClean="0"/>
              <a:t>bikedeed.io/app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C24787B-3860-4821-B65F-1B57A65A7EB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846" y="1600200"/>
            <a:ext cx="4234543" cy="423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948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4E56DE3-7592-49EC-8AE5-3B9D57998E13}"/>
              </a:ext>
            </a:extLst>
          </p:cNvPr>
          <p:cNvSpPr/>
          <p:nvPr/>
        </p:nvSpPr>
        <p:spPr>
          <a:xfrm>
            <a:off x="367936" y="4127862"/>
            <a:ext cx="8401595" cy="193330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>
                <a:latin typeface="Vermin Vibes 2"/>
              </a:rPr>
              <a:t> BlockCHAIN Revolution?</a:t>
            </a:r>
            <a:endParaRPr lang="en-US" u="sng" dirty="0">
              <a:latin typeface="Vermin Vibes 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Getting the average person to see beyond the hype of tokens, Blockchain and ICOs is a difficult task.  People need to be exposed to </a:t>
            </a:r>
            <a:r>
              <a:rPr lang="en-US" sz="2400" dirty="0">
                <a:solidFill>
                  <a:srgbClr val="00B0F0"/>
                </a:solidFill>
              </a:rPr>
              <a:t>real-world applications </a:t>
            </a:r>
            <a:r>
              <a:rPr lang="en-US" sz="2400" dirty="0"/>
              <a:t>that are based on concepts they already understand before they will be open to the ideas that make Decentralization so </a:t>
            </a:r>
            <a:r>
              <a:rPr lang="en-US" sz="2400" dirty="0">
                <a:solidFill>
                  <a:srgbClr val="00B0F0"/>
                </a:solidFill>
              </a:rPr>
              <a:t>exciting and revolutionary</a:t>
            </a:r>
            <a:r>
              <a:rPr lang="en-US" sz="2400" dirty="0"/>
              <a:t>.  That was the primary motivation for creating BikeDeed.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dirty="0" smtClean="0"/>
              <a:t>huge</a:t>
            </a:r>
            <a:r>
              <a:rPr lang="en-US" sz="2400" dirty="0" smtClean="0"/>
              <a:t> </a:t>
            </a:r>
            <a:r>
              <a:rPr lang="en-US" sz="2400" dirty="0"/>
              <a:t>market of bicycle ownership represents a unique opportunity to bring a significant portion of the world’s population into the Blockchain ecosystem, leading to further opportunities of exposing them to a myriad of other products.</a:t>
            </a:r>
          </a:p>
        </p:txBody>
      </p:sp>
    </p:spTree>
    <p:extLst>
      <p:ext uri="{BB962C8B-B14F-4D97-AF65-F5344CB8AC3E}">
        <p14:creationId xmlns:p14="http://schemas.microsoft.com/office/powerpoint/2010/main" val="3289343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Vermin Vibes 2"/>
                <a:cs typeface="Vermin Vibes 2"/>
              </a:rPr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00050" lvl="1" indent="0">
              <a:buNone/>
            </a:pPr>
            <a:endParaRPr lang="en-US" sz="3200" dirty="0"/>
          </a:p>
          <a:p>
            <a:pPr marL="400050" lvl="1" indent="0">
              <a:buNone/>
            </a:pPr>
            <a:r>
              <a:rPr lang="en-US" sz="3200" dirty="0"/>
              <a:t>There is currently no </a:t>
            </a:r>
            <a:r>
              <a:rPr lang="en-US" sz="3200" dirty="0">
                <a:solidFill>
                  <a:srgbClr val="00B0F0"/>
                </a:solidFill>
              </a:rPr>
              <a:t>Universal, Trusted, Borderless, Decentralized</a:t>
            </a:r>
            <a:r>
              <a:rPr lang="en-US" sz="3200" dirty="0"/>
              <a:t> repository for the registration, transfer and tracking of </a:t>
            </a:r>
            <a:r>
              <a:rPr lang="en-US" sz="3200" dirty="0" smtClean="0"/>
              <a:t>bicycles</a:t>
            </a:r>
            <a:r>
              <a:rPr lang="en-US" sz="3200" dirty="0"/>
              <a:t>.</a:t>
            </a:r>
          </a:p>
          <a:p>
            <a:pPr marL="400050" lvl="1" indent="0">
              <a:buNone/>
            </a:pPr>
            <a:endParaRPr lang="en-US" sz="3200" dirty="0"/>
          </a:p>
          <a:p>
            <a:pPr marL="400050" lvl="1" indent="0" algn="ctr">
              <a:buNone/>
            </a:pPr>
            <a:r>
              <a:rPr lang="en-US" sz="3200" dirty="0"/>
              <a:t>                </a:t>
            </a:r>
          </a:p>
          <a:p>
            <a:pPr marL="400050" lvl="1" indent="0" algn="ctr">
              <a:buNone/>
            </a:pPr>
            <a:r>
              <a:rPr lang="en-US" sz="3200" dirty="0"/>
              <a:t>                 “So, why should I care?”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2717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Vermin Vibes 2"/>
                <a:cs typeface="Vermin Vibes 2"/>
              </a:rPr>
              <a:t>The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Two Billion  </a:t>
            </a:r>
            <a:r>
              <a:rPr lang="en-US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2,000,000,000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400" dirty="0"/>
              <a:t>Number of bicycles in use around the world.</a:t>
            </a:r>
            <a:endParaRPr lang="en-US" dirty="0"/>
          </a:p>
          <a:p>
            <a:r>
              <a:rPr lang="en-US" b="1" dirty="0">
                <a:solidFill>
                  <a:srgbClr val="00B0F0"/>
                </a:solidFill>
              </a:rPr>
              <a:t>One Hundred Million  </a:t>
            </a:r>
            <a:r>
              <a:rPr lang="en-US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100,000,000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400" dirty="0"/>
              <a:t>The number of new bicycles </a:t>
            </a:r>
            <a:r>
              <a:rPr lang="en-US" sz="2400" dirty="0" smtClean="0"/>
              <a:t>manufactured, shipped and sold </a:t>
            </a:r>
            <a:r>
              <a:rPr lang="en-US" sz="2400" dirty="0"/>
              <a:t>worldwide each year.  </a:t>
            </a:r>
          </a:p>
          <a:p>
            <a:r>
              <a:rPr lang="en-US" b="1" dirty="0">
                <a:solidFill>
                  <a:srgbClr val="00B0F0"/>
                </a:solidFill>
              </a:rPr>
              <a:t>One and a Half Million  </a:t>
            </a:r>
            <a:r>
              <a:rPr lang="en-US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1,500,000</a:t>
            </a:r>
          </a:p>
          <a:p>
            <a:pPr marL="0" indent="0">
              <a:buNone/>
            </a:pPr>
            <a:r>
              <a:rPr lang="en-US" sz="2200" dirty="0"/>
              <a:t> Number of bicycles stolen each year in the U.S.</a:t>
            </a:r>
          </a:p>
          <a:p>
            <a:r>
              <a:rPr lang="en-US" b="1" dirty="0" smtClean="0">
                <a:solidFill>
                  <a:srgbClr val="00B0F0"/>
                </a:solidFill>
              </a:rPr>
              <a:t>Eleven  </a:t>
            </a:r>
            <a:r>
              <a:rPr lang="en-US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11</a:t>
            </a:r>
            <a:endParaRPr lang="en-US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400" dirty="0"/>
              <a:t>The number of bicycles currently registered on the Blockchain.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150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1231420-99B7-4DB3-BE85-B5616C460F8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5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Vermin Vibes 2"/>
              </a:rPr>
              <a:t>How it works </a:t>
            </a:r>
            <a:endParaRPr lang="en-US" u="sng" dirty="0">
              <a:latin typeface="Vermin Vibes 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2648"/>
            <a:ext cx="8229600" cy="4830567"/>
          </a:xfrm>
        </p:spPr>
        <p:txBody>
          <a:bodyPr>
            <a:normAutofit fontScale="85000" lnSpcReduction="10000"/>
          </a:bodyPr>
          <a:lstStyle/>
          <a:p>
            <a:pPr marL="0" lvl="1" indent="0" algn="ctr">
              <a:buNone/>
            </a:pPr>
            <a:r>
              <a:rPr lang="en-US" sz="3200" dirty="0">
                <a:solidFill>
                  <a:srgbClr val="00B0F0"/>
                </a:solidFill>
              </a:rPr>
              <a:t>A Universal, Trusted, Borderless, Decentralized,  repository for the registration, transfer and tracking of </a:t>
            </a:r>
            <a:r>
              <a:rPr lang="en-US" sz="3200" dirty="0" smtClean="0">
                <a:solidFill>
                  <a:srgbClr val="00B0F0"/>
                </a:solidFill>
              </a:rPr>
              <a:t>bicycles.</a:t>
            </a:r>
          </a:p>
          <a:p>
            <a:pPr marL="0" lvl="1" indent="0" algn="ctr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sz="2000" dirty="0"/>
              <a:t>Each bicycle is labeled with a </a:t>
            </a:r>
            <a:r>
              <a:rPr lang="en-US" sz="2000" dirty="0" smtClean="0">
                <a:solidFill>
                  <a:srgbClr val="00B0F0"/>
                </a:solidFill>
              </a:rPr>
              <a:t>QR code </a:t>
            </a:r>
            <a:r>
              <a:rPr lang="en-US" sz="2000" dirty="0" smtClean="0"/>
              <a:t>and </a:t>
            </a:r>
            <a:r>
              <a:rPr lang="en-US" sz="2000" dirty="0" smtClean="0">
                <a:solidFill>
                  <a:srgbClr val="00B0F0"/>
                </a:solidFill>
              </a:rPr>
              <a:t>re</a:t>
            </a:r>
            <a:r>
              <a:rPr lang="en-US" sz="2000" dirty="0" smtClean="0">
                <a:solidFill>
                  <a:srgbClr val="00B0F0"/>
                </a:solidFill>
              </a:rPr>
              <a:t>gistered </a:t>
            </a:r>
            <a:r>
              <a:rPr lang="en-US" sz="2000" dirty="0" smtClean="0"/>
              <a:t>on </a:t>
            </a:r>
            <a:r>
              <a:rPr lang="en-US" sz="2000" dirty="0"/>
              <a:t>the Blockchain before it leaves the factory.  When the </a:t>
            </a:r>
            <a:r>
              <a:rPr lang="en-US" sz="2000" dirty="0" smtClean="0"/>
              <a:t>bicycle </a:t>
            </a:r>
            <a:r>
              <a:rPr lang="en-US" sz="2000" dirty="0"/>
              <a:t>is shipped to </a:t>
            </a:r>
            <a:r>
              <a:rPr lang="en-US" sz="2000" dirty="0" smtClean="0"/>
              <a:t>the wholesaler</a:t>
            </a:r>
            <a:r>
              <a:rPr lang="en-US" sz="2000" dirty="0"/>
              <a:t>, </a:t>
            </a:r>
            <a:r>
              <a:rPr lang="en-US" sz="2000" dirty="0" smtClean="0"/>
              <a:t>the BikeDeed dApp is used to </a:t>
            </a:r>
            <a:r>
              <a:rPr lang="en-US" sz="2000" dirty="0" smtClean="0">
                <a:solidFill>
                  <a:srgbClr val="00B0F0"/>
                </a:solidFill>
              </a:rPr>
              <a:t>transfer ownership </a:t>
            </a:r>
            <a:r>
              <a:rPr lang="en-US" sz="2000" dirty="0" smtClean="0"/>
              <a:t>of </a:t>
            </a:r>
            <a:r>
              <a:rPr lang="en-US" sz="2000" dirty="0" smtClean="0"/>
              <a:t>the the ERC 721 deed to the wholesaler’s wallet.  The same process occurs when the </a:t>
            </a:r>
            <a:r>
              <a:rPr lang="en-US" sz="2000" dirty="0"/>
              <a:t>bike is shipped to the </a:t>
            </a:r>
            <a:r>
              <a:rPr lang="en-US" sz="2000" dirty="0" smtClean="0"/>
              <a:t>Local </a:t>
            </a:r>
            <a:r>
              <a:rPr lang="en-US" sz="2000" dirty="0"/>
              <a:t>B</a:t>
            </a:r>
            <a:r>
              <a:rPr lang="en-US" sz="2000" dirty="0" smtClean="0"/>
              <a:t>ike </a:t>
            </a:r>
            <a:r>
              <a:rPr lang="en-US" sz="2000" dirty="0"/>
              <a:t>S</a:t>
            </a:r>
            <a:r>
              <a:rPr lang="en-US" sz="2000" dirty="0" smtClean="0"/>
              <a:t>hop </a:t>
            </a:r>
            <a:r>
              <a:rPr lang="en-US" sz="2000" dirty="0"/>
              <a:t>for retail </a:t>
            </a:r>
            <a:r>
              <a:rPr lang="en-US" sz="2000" dirty="0" smtClean="0"/>
              <a:t>sale.  When </a:t>
            </a:r>
            <a:r>
              <a:rPr lang="en-US" sz="2000" dirty="0"/>
              <a:t>the bike is </a:t>
            </a:r>
            <a:r>
              <a:rPr lang="en-US" sz="2000" dirty="0" smtClean="0"/>
              <a:t>finally sold </a:t>
            </a:r>
            <a:r>
              <a:rPr lang="en-US" sz="2000" dirty="0"/>
              <a:t>to an </a:t>
            </a:r>
            <a:r>
              <a:rPr lang="en-US" sz="2000" dirty="0" smtClean="0"/>
              <a:t>individual - or between individuals </a:t>
            </a:r>
            <a:r>
              <a:rPr lang="mr-IN" sz="2000" dirty="0" smtClean="0"/>
              <a:t>–</a:t>
            </a:r>
            <a:r>
              <a:rPr lang="en-US" sz="2000" dirty="0" smtClean="0"/>
              <a:t> ownership of the  bicycle’s </a:t>
            </a:r>
            <a:r>
              <a:rPr lang="en-US" sz="2000" dirty="0"/>
              <a:t>deed is </a:t>
            </a:r>
            <a:r>
              <a:rPr lang="en-US" sz="2000" dirty="0" smtClean="0"/>
              <a:t>transferred </a:t>
            </a:r>
            <a:r>
              <a:rPr lang="en-US" sz="2000" dirty="0">
                <a:solidFill>
                  <a:srgbClr val="00B0F0"/>
                </a:solidFill>
              </a:rPr>
              <a:t>f</a:t>
            </a:r>
            <a:r>
              <a:rPr lang="en-US" sz="2000" dirty="0" smtClean="0">
                <a:solidFill>
                  <a:srgbClr val="00B0F0"/>
                </a:solidFill>
              </a:rPr>
              <a:t>rom one individual’s wallet to another</a:t>
            </a:r>
            <a:r>
              <a:rPr lang="en-US" sz="2000" dirty="0" smtClean="0"/>
              <a:t>.  </a:t>
            </a:r>
            <a:r>
              <a:rPr lang="en-US" sz="2000" dirty="0" smtClean="0"/>
              <a:t>At every stage of the bicycle’s voyage, the QR code on the bicycle is used to record the time and location of each </a:t>
            </a:r>
            <a:r>
              <a:rPr lang="en-US" sz="2000" dirty="0"/>
              <a:t>s</a:t>
            </a:r>
            <a:r>
              <a:rPr lang="en-US" sz="2000" dirty="0" smtClean="0"/>
              <a:t>upply-</a:t>
            </a:r>
            <a:r>
              <a:rPr lang="en-US" sz="2000" dirty="0" smtClean="0"/>
              <a:t>c</a:t>
            </a:r>
            <a:r>
              <a:rPr lang="en-US" sz="2000" dirty="0" smtClean="0"/>
              <a:t>hain </a:t>
            </a:r>
            <a:r>
              <a:rPr lang="en-US" sz="2000" dirty="0" smtClean="0"/>
              <a:t>transaction</a:t>
            </a:r>
            <a:r>
              <a:rPr lang="en-US" sz="2000" dirty="0" smtClean="0"/>
              <a:t> </a:t>
            </a:r>
            <a:r>
              <a:rPr lang="en-US" sz="2000" dirty="0" smtClean="0">
                <a:solidFill>
                  <a:srgbClr val="00B0F0"/>
                </a:solidFill>
              </a:rPr>
              <a:t>making it a public record on the </a:t>
            </a:r>
            <a:r>
              <a:rPr lang="en-US" sz="2000" dirty="0" err="1" smtClean="0">
                <a:solidFill>
                  <a:srgbClr val="00B0F0"/>
                </a:solidFill>
              </a:rPr>
              <a:t>Blockchain</a:t>
            </a:r>
            <a:r>
              <a:rPr lang="en-US" sz="2000" dirty="0" smtClean="0"/>
              <a:t>.  </a:t>
            </a:r>
            <a:r>
              <a:rPr lang="en-US" sz="2000" dirty="0" smtClean="0"/>
              <a:t>Every time maintenance is performed on the bike, the QR code and BikeDeed dApp is used to record the time, location, cost and description of the work.  That information remains a public record on the Blockchain. This rich </a:t>
            </a:r>
            <a:r>
              <a:rPr lang="en-US" sz="2000" dirty="0" err="1" smtClean="0"/>
              <a:t>Blockchain</a:t>
            </a:r>
            <a:r>
              <a:rPr lang="en-US" sz="2000" dirty="0" smtClean="0"/>
              <a:t> history </a:t>
            </a:r>
            <a:r>
              <a:rPr lang="en-US" sz="2000" dirty="0" smtClean="0">
                <a:solidFill>
                  <a:srgbClr val="00B0F0"/>
                </a:solidFill>
              </a:rPr>
              <a:t>deters theft</a:t>
            </a:r>
            <a:r>
              <a:rPr lang="en-US" sz="2000" dirty="0" smtClean="0"/>
              <a:t> </a:t>
            </a:r>
            <a:r>
              <a:rPr lang="en-US" sz="2000" dirty="0" smtClean="0"/>
              <a:t>and  </a:t>
            </a:r>
            <a:r>
              <a:rPr lang="en-US" sz="2000" dirty="0" smtClean="0"/>
              <a:t>facilitates recovery</a:t>
            </a:r>
            <a:r>
              <a:rPr lang="mr-IN" sz="2000" dirty="0" smtClean="0"/>
              <a:t>–</a:t>
            </a:r>
            <a:r>
              <a:rPr lang="en-US" sz="2000" dirty="0" smtClean="0"/>
              <a:t> </a:t>
            </a:r>
            <a:r>
              <a:rPr lang="en-US" sz="2000" dirty="0" smtClean="0"/>
              <a:t>especially in the case of international trafficking.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65227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Vermin Vibes 2"/>
              </a:rPr>
              <a:t>The 30 Second Demo</a:t>
            </a:r>
          </a:p>
        </p:txBody>
      </p:sp>
      <p:pic>
        <p:nvPicPr>
          <p:cNvPr id="8" name="proveitbikedeed480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931704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Vermin Vibes 2"/>
              </a:rPr>
              <a:t>The Competition </a:t>
            </a:r>
            <a:endParaRPr lang="en-US" u="sng" dirty="0">
              <a:latin typeface="Vermin Vibes 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2648"/>
            <a:ext cx="8229600" cy="4830567"/>
          </a:xfrm>
        </p:spPr>
        <p:txBody>
          <a:bodyPr>
            <a:normAutofit/>
          </a:bodyPr>
          <a:lstStyle/>
          <a:p>
            <a:pPr marL="57150" indent="-457200"/>
            <a:r>
              <a:rPr lang="en-US" sz="2000" dirty="0" smtClean="0">
                <a:solidFill>
                  <a:srgbClr val="00B0F0"/>
                </a:solidFill>
                <a:hlinkClick r:id="rId2"/>
              </a:rPr>
              <a:t>Bike Guard</a:t>
            </a:r>
            <a:endParaRPr lang="en-US" sz="2000" dirty="0" smtClean="0">
              <a:solidFill>
                <a:srgbClr val="00B0F0"/>
              </a:solidFill>
            </a:endParaRPr>
          </a:p>
          <a:p>
            <a:pPr marL="57150" indent="-457200"/>
            <a:r>
              <a:rPr lang="en-US" sz="2000" dirty="0" smtClean="0">
                <a:solidFill>
                  <a:srgbClr val="00B0F0"/>
                </a:solidFill>
                <a:hlinkClick r:id="rId3"/>
              </a:rPr>
              <a:t>National Bike Registry</a:t>
            </a:r>
            <a:endParaRPr lang="en-US" sz="2000" dirty="0" smtClean="0">
              <a:solidFill>
                <a:srgbClr val="00B0F0"/>
              </a:solidFill>
            </a:endParaRPr>
          </a:p>
          <a:p>
            <a:pPr marL="57150" indent="-457200"/>
            <a:r>
              <a:rPr lang="en-US" sz="2000" dirty="0" smtClean="0">
                <a:solidFill>
                  <a:srgbClr val="00B0F0"/>
                </a:solidFill>
                <a:hlinkClick r:id="rId4" action="ppaction://hlinkfile"/>
              </a:rPr>
              <a:t>Bike Registry (Global)</a:t>
            </a:r>
            <a:endParaRPr lang="en-US" sz="2000" dirty="0" smtClean="0">
              <a:solidFill>
                <a:srgbClr val="00B0F0"/>
              </a:solidFill>
            </a:endParaRPr>
          </a:p>
          <a:p>
            <a:pPr marL="0" lvl="1" indent="0" algn="ctr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sz="2000" dirty="0" smtClean="0"/>
              <a:t>These competitors have </a:t>
            </a:r>
            <a:r>
              <a:rPr lang="en-US" sz="2000" dirty="0" smtClean="0">
                <a:solidFill>
                  <a:srgbClr val="00B0F0"/>
                </a:solidFill>
              </a:rPr>
              <a:t>a narrow and altruistic goal:</a:t>
            </a:r>
            <a:r>
              <a:rPr lang="en-US" sz="2000" dirty="0" smtClean="0"/>
              <a:t> </a:t>
            </a:r>
            <a:r>
              <a:rPr lang="en-US" sz="2000" dirty="0"/>
              <a:t>t</a:t>
            </a:r>
            <a:r>
              <a:rPr lang="en-US" sz="2000" dirty="0" smtClean="0"/>
              <a:t>o </a:t>
            </a:r>
            <a:r>
              <a:rPr lang="en-US" sz="2000" dirty="0" smtClean="0"/>
              <a:t>prevent theft and </a:t>
            </a:r>
            <a:r>
              <a:rPr lang="en-US" sz="2000" dirty="0" smtClean="0"/>
              <a:t>facilitate recovery of stolen. While </a:t>
            </a:r>
            <a:r>
              <a:rPr lang="en-US" sz="2000" dirty="0" err="1" smtClean="0"/>
              <a:t>BikeDeed</a:t>
            </a:r>
            <a:r>
              <a:rPr lang="en-US" sz="2000" dirty="0" smtClean="0"/>
              <a:t> </a:t>
            </a:r>
            <a:r>
              <a:rPr lang="en-US" sz="2000" dirty="0" smtClean="0"/>
              <a:t>sees itself </a:t>
            </a:r>
            <a:r>
              <a:rPr lang="en-US" sz="2000" dirty="0" smtClean="0"/>
              <a:t>competing with them for users, we ultimately see ourselves </a:t>
            </a:r>
            <a:r>
              <a:rPr lang="en-US" sz="2000" dirty="0" smtClean="0">
                <a:solidFill>
                  <a:srgbClr val="00B0F0"/>
                </a:solidFill>
              </a:rPr>
              <a:t>partnering with or even joining </a:t>
            </a:r>
            <a:r>
              <a:rPr lang="en-US" sz="2000" dirty="0" smtClean="0"/>
              <a:t>these organizations.  </a:t>
            </a:r>
            <a:r>
              <a:rPr lang="en-US" sz="2000" dirty="0" err="1" smtClean="0"/>
              <a:t>BikeDeed</a:t>
            </a:r>
            <a:r>
              <a:rPr lang="en-US" sz="2000" dirty="0" smtClean="0"/>
              <a:t> sees theft and recovery as only one piece of a much larger ecosystem.    </a:t>
            </a:r>
          </a:p>
          <a:p>
            <a:pPr marL="400050" lvl="1" indent="0">
              <a:buNone/>
            </a:pPr>
            <a:r>
              <a:rPr lang="en-US" sz="2000" dirty="0" smtClean="0"/>
              <a:t>Who </a:t>
            </a:r>
            <a:r>
              <a:rPr lang="en-US" sz="2000" dirty="0" smtClean="0"/>
              <a:t>else do we see ourselves partnering with?  Manufacturers, Shipping Companies, Local Bike Shops, Law Enforcement Organizations, Athletic Organizations and Bicycle Cooperatives, in addition to Developers who </a:t>
            </a:r>
            <a:r>
              <a:rPr lang="en-US" sz="2000" dirty="0" smtClean="0"/>
              <a:t>wish </a:t>
            </a:r>
            <a:r>
              <a:rPr lang="en-US" sz="2000" dirty="0" smtClean="0"/>
              <a:t>to extend the BikeDeed ecosystem into new directions.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2759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u="sng" dirty="0">
                <a:latin typeface="Vermin Vibes 2"/>
              </a:rPr>
              <a:t>Features</a:t>
            </a:r>
          </a:p>
        </p:txBody>
      </p:sp>
      <p:pic>
        <p:nvPicPr>
          <p:cNvPr id="8" name="Content Placeholder 7" descr="scan_mobile1.PNG"/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1375" r="-111375"/>
          <a:stretch/>
        </p:blipFill>
        <p:spPr>
          <a:xfrm>
            <a:off x="-2198688" y="1600200"/>
            <a:ext cx="8229601" cy="4525963"/>
          </a:xfrm>
        </p:spPr>
      </p:pic>
      <p:sp>
        <p:nvSpPr>
          <p:cNvPr id="9" name="TextBox 8"/>
          <p:cNvSpPr txBox="1"/>
          <p:nvPr/>
        </p:nvSpPr>
        <p:spPr>
          <a:xfrm>
            <a:off x="3758951" y="1636865"/>
            <a:ext cx="502903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 smtClean="0"/>
          </a:p>
          <a:p>
            <a:pPr marL="342900" indent="-342900">
              <a:buFont typeface="Arial"/>
              <a:buChar char="•"/>
            </a:pPr>
            <a:endParaRPr lang="en-US" sz="2400" dirty="0" smtClean="0"/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Transfer of </a:t>
            </a:r>
            <a:r>
              <a:rPr lang="en-US" sz="2400" dirty="0"/>
              <a:t>Ownership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Maintenance Tracking.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Proof of Ownership.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Supply Chain Tracking.</a:t>
            </a: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 Theft and Recovery.</a:t>
            </a: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 Search Bikes and Owners.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 </a:t>
            </a:r>
            <a:r>
              <a:rPr lang="en-US" sz="2400" dirty="0" smtClean="0"/>
              <a:t>Data Discovery.</a:t>
            </a:r>
            <a:endParaRPr lang="en-US" sz="2400" dirty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832770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13316</TotalTime>
  <Words>621</Words>
  <Application>Microsoft Macintosh PowerPoint</Application>
  <PresentationFormat>On-screen Show (4:3)</PresentationFormat>
  <Paragraphs>52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 Black </vt:lpstr>
      <vt:lpstr>PowerPoint Presentation</vt:lpstr>
      <vt:lpstr> BlockCHAIN Revolution?</vt:lpstr>
      <vt:lpstr>The Problem</vt:lpstr>
      <vt:lpstr>The Numbers</vt:lpstr>
      <vt:lpstr>PowerPoint Presentation</vt:lpstr>
      <vt:lpstr>How it works </vt:lpstr>
      <vt:lpstr>The 30 Second Demo</vt:lpstr>
      <vt:lpstr>The Competition </vt:lpstr>
      <vt:lpstr>Features</vt:lpstr>
      <vt:lpstr>The Geek Stuff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BikeDeed</dc:title>
  <dc:creator>Default User Nam</dc:creator>
  <cp:lastModifiedBy>Default User Nam</cp:lastModifiedBy>
  <cp:revision>50</cp:revision>
  <dcterms:created xsi:type="dcterms:W3CDTF">2018-08-19T00:09:53Z</dcterms:created>
  <dcterms:modified xsi:type="dcterms:W3CDTF">2018-09-26T23:35:14Z</dcterms:modified>
</cp:coreProperties>
</file>

<file path=docProps/thumbnail.jpeg>
</file>